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7"/>
  </p:notesMasterIdLst>
  <p:sldIdLst>
    <p:sldId id="256" r:id="rId5"/>
    <p:sldId id="264" r:id="rId6"/>
    <p:sldId id="263" r:id="rId7"/>
    <p:sldId id="265" r:id="rId8"/>
    <p:sldId id="267" r:id="rId9"/>
    <p:sldId id="268" r:id="rId10"/>
    <p:sldId id="280" r:id="rId11"/>
    <p:sldId id="270" r:id="rId12"/>
    <p:sldId id="269" r:id="rId13"/>
    <p:sldId id="271" r:id="rId14"/>
    <p:sldId id="272" r:id="rId15"/>
    <p:sldId id="273" r:id="rId16"/>
    <p:sldId id="295" r:id="rId17"/>
    <p:sldId id="275" r:id="rId18"/>
    <p:sldId id="276" r:id="rId19"/>
    <p:sldId id="277" r:id="rId20"/>
    <p:sldId id="278" r:id="rId21"/>
    <p:sldId id="279" r:id="rId22"/>
    <p:sldId id="281" r:id="rId23"/>
    <p:sldId id="300" r:id="rId24"/>
    <p:sldId id="283" r:id="rId25"/>
    <p:sldId id="284" r:id="rId26"/>
    <p:sldId id="294" r:id="rId27"/>
    <p:sldId id="286" r:id="rId28"/>
    <p:sldId id="288" r:id="rId29"/>
    <p:sldId id="296" r:id="rId30"/>
    <p:sldId id="289" r:id="rId31"/>
    <p:sldId id="299" r:id="rId32"/>
    <p:sldId id="298" r:id="rId33"/>
    <p:sldId id="290" r:id="rId34"/>
    <p:sldId id="291" r:id="rId35"/>
    <p:sldId id="292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g>
</file>

<file path=ppt/media/image18.png>
</file>

<file path=ppt/media/image19.jpeg>
</file>

<file path=ppt/media/image2.jpeg>
</file>

<file path=ppt/media/image20.png>
</file>

<file path=ppt/media/image21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4/12/2021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sv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Elaboration Phase</a:t>
            </a:r>
          </a:p>
          <a:p>
            <a:r>
              <a:rPr lang="en-US" dirty="0" err="1"/>
              <a:t>Projeto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Informática</a:t>
            </a:r>
            <a:r>
              <a:rPr lang="en-US" dirty="0"/>
              <a:t> – 19 de Abril 2021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-US" dirty="0"/>
              <a:t>PMATE BackOffice </a:t>
            </a: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FCA80-BCA8-4DB0-BE1C-A09BCDFD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86C82-E853-4C58-8BD9-BC7AA445B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User Requirements 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List past competitions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List the tests of a competition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Options for various kinds of statistical info. (registered teams per school, total score per school, etc.) 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Search for and recover the state of a test in a competition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  Option to generate an HTML with the results of a competition.</a:t>
            </a:r>
            <a:endParaRPr lang="pt-PT" sz="2400" dirty="0">
              <a:solidFill>
                <a:schemeClr val="tx1"/>
              </a:solidFill>
            </a:endParaRPr>
          </a:p>
        </p:txBody>
      </p:sp>
      <p:pic>
        <p:nvPicPr>
          <p:cNvPr id="9" name="Picture 8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2B5F40A4-56C1-4BAF-831F-BD5998235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77" y="1622459"/>
            <a:ext cx="816623" cy="8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54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FCA80-BCA8-4DB0-BE1C-A09BCDFD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86C82-E853-4C58-8BD9-BC7AA445B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User Requirements (cont.)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Register a School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List schools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Map view of the schools involved in Pmate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Pre-inscription of schools in contests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Associate a teacher to a school</a:t>
            </a:r>
            <a:endParaRPr lang="pt-PT" sz="2400" dirty="0">
              <a:solidFill>
                <a:schemeClr val="tx1"/>
              </a:solidFill>
            </a:endParaRPr>
          </a:p>
        </p:txBody>
      </p:sp>
      <p:pic>
        <p:nvPicPr>
          <p:cNvPr id="4" name="Picture 3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EA606504-73F6-4FF6-98F8-924E953FC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77" y="1622459"/>
            <a:ext cx="816623" cy="8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179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FCA80-BCA8-4DB0-BE1C-A09BCDFD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86C82-E853-4C58-8BD9-BC7AA445B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User Requirements (cont.)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Create a new test or training game.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Copy ‘question models’ from an older to a new test.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List  students by school/teacher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Communication via email for a user or a target group of users (teachers, students, etc.)</a:t>
            </a:r>
          </a:p>
        </p:txBody>
      </p:sp>
      <p:pic>
        <p:nvPicPr>
          <p:cNvPr id="4" name="Picture 3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B90A8D46-EA39-4CBC-B80E-142844569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77" y="1622459"/>
            <a:ext cx="816623" cy="8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41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FCA80-BCA8-4DB0-BE1C-A09BCDFD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86C82-E853-4C58-8BD9-BC7AA445B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User Requirements (cont.)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>
                <a:solidFill>
                  <a:srgbClr val="FF0000"/>
                </a:solidFill>
                <a:latin typeface="+mj-lt"/>
              </a:rPr>
              <a:t>Possible Extra:  New Tab with  a group chat for the administrators’ easier communication?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(Como o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nosso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trabalho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não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implica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nenhuma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tecnologia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mt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avançada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,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neste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chat de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grupo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podemos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explorar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um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pouco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mais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)</a:t>
            </a:r>
          </a:p>
          <a:p>
            <a:pPr marL="914400">
              <a:spcBef>
                <a:spcPts val="1200"/>
              </a:spcBef>
              <a:spcAft>
                <a:spcPts val="1200"/>
              </a:spcAft>
            </a:pPr>
            <a:r>
              <a:rPr lang="en-US" sz="2400" dirty="0">
                <a:solidFill>
                  <a:srgbClr val="FF0000"/>
                </a:solidFill>
                <a:latin typeface="+mj-lt"/>
              </a:rPr>
              <a:t>Possible Extra:  New Tab to manage the roles of the Users : Search Users, Select User, Add/Remove roles</a:t>
            </a:r>
            <a:endParaRPr lang="en-US" sz="1300" dirty="0">
              <a:solidFill>
                <a:srgbClr val="FF0000"/>
              </a:solidFill>
              <a:latin typeface="+mj-lt"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endParaRPr lang="pt-PT" sz="17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4" name="Picture 3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20EAA8C4-1972-40D0-9ED3-2FBE7C808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77" y="1622459"/>
            <a:ext cx="816623" cy="8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755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0D56-D5C1-4BEA-BD18-6788B697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2E4B-FBE1-484C-BA42-615A0BBC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67" y="1985423"/>
            <a:ext cx="10438726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Implementation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System should be developed in C# and HTML/CSS/JS using .NET Core MVC Framework.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 The System must be integrated with an existing SQL database.</a:t>
            </a:r>
            <a:endParaRPr lang="en-US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Efficiency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 Loading data from the database to the interface should be fast.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Updating the data from the database numerous tables should be fast.</a:t>
            </a:r>
            <a:endParaRPr lang="pt-PT" sz="2400" b="1" dirty="0">
              <a:solidFill>
                <a:schemeClr val="tx1"/>
              </a:solidFill>
            </a:endParaRPr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F30F741A-0548-4B81-8245-C21870E57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748" y="1785730"/>
            <a:ext cx="801549" cy="801549"/>
          </a:xfrm>
          <a:prstGeom prst="rect">
            <a:avLst/>
          </a:prstGeom>
        </p:spPr>
      </p:pic>
      <p:pic>
        <p:nvPicPr>
          <p:cNvPr id="7" name="Picture 6" descr="A close-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97339156-A9A4-4F05-AC1B-D4447F746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94" y="3811494"/>
            <a:ext cx="918455" cy="91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4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0D56-D5C1-4BEA-BD18-6788B697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2E4B-FBE1-484C-BA42-615A0BBC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67" y="1985423"/>
            <a:ext cx="10438726" cy="4351338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Portability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System must be supported in various platforms.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rgbClr val="FF0000"/>
                </a:solidFill>
                <a:effectLst/>
              </a:rPr>
              <a:t>It should allow authentication from external services (i.e., UA, Facebook, Google)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Security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rgbClr val="FF0000"/>
                </a:solidFill>
                <a:effectLst/>
              </a:rPr>
              <a:t>Users’ passwords must be encrypted.</a:t>
            </a:r>
            <a:endParaRPr lang="en-US" sz="2400" b="0" dirty="0">
              <a:solidFill>
                <a:srgbClr val="FF0000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Two factor authentication should be possible.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 The platform must only provide access to select users, with the admin role.</a:t>
            </a:r>
            <a:endParaRPr lang="pt-PT" sz="2400" b="1" dirty="0">
              <a:solidFill>
                <a:schemeClr val="tx1"/>
              </a:solidFill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7180338B-FB30-43D9-A8C8-9E9F6B55B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22" y="1769165"/>
            <a:ext cx="802041" cy="802041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A63052F1-12A4-48AE-8464-D0661EF4D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22" y="3728070"/>
            <a:ext cx="802042" cy="80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705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0D56-D5C1-4BEA-BD18-6788B697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2E4B-FBE1-484C-BA42-615A0BBC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67" y="1985423"/>
            <a:ext cx="10438726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Usability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Navbar and Its menus must be simple and intuitive to use.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presentation of results must be paginated to make their reading easy and organized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Legal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After deleting an account, although some of users’ data may be kept for history registries purposes, any personal information is hidden (overwritten by anonymous tags)</a:t>
            </a:r>
            <a:endParaRPr lang="pt-PT" sz="24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99ADD7-6C91-46A6-A576-254B201FF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40" y="3952294"/>
            <a:ext cx="755527" cy="755527"/>
          </a:xfrm>
          <a:prstGeom prst="rect">
            <a:avLst/>
          </a:prstGeom>
        </p:spPr>
      </p:pic>
      <p:pic>
        <p:nvPicPr>
          <p:cNvPr id="6" name="Picture 5" descr="A close-up of a candle&#10;&#10;Description automatically generated with low confidence">
            <a:extLst>
              <a:ext uri="{FF2B5EF4-FFF2-40B4-BE49-F238E27FC236}">
                <a16:creationId xmlns:a16="http://schemas.microsoft.com/office/drawing/2014/main" id="{29AA2CE6-5DE7-433A-A943-903F4BDD4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50" y="1841691"/>
            <a:ext cx="755528" cy="75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092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FF832-9B77-4D46-B242-911A742E4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System Architecture </a:t>
            </a:r>
          </a:p>
        </p:txBody>
      </p:sp>
      <p:cxnSp>
        <p:nvCxnSpPr>
          <p:cNvPr id="15" name="Straight Connector 8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707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1B418-45F0-4745-A1EF-8825895D8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489" y="4464028"/>
            <a:ext cx="10665311" cy="164149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96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Deployment Diagram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5B34C4-0818-453E-B88E-5F1A27F0C8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49079" y="586853"/>
            <a:ext cx="5816799" cy="3053819"/>
          </a:xfrm>
          <a:prstGeom prst="rect">
            <a:avLst/>
          </a:prstGeom>
          <a:noFill/>
          <a:effectLst>
            <a:reflection blurRad="38100" stA="52000" endA="300" endPos="30000" dir="5400000" sy="-100000" algn="bl" rotWithShape="0"/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375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71057-7BA3-4ACA-B83D-5334FC549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Diagram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9776D-FA82-497A-95F2-37B51F88E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248170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BB3EB-D108-44B0-AB15-96E5DABB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1A8A5-AA0A-4E9C-9879-045D6D803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Context and State of The Art (SOA)</a:t>
            </a:r>
          </a:p>
          <a:p>
            <a:r>
              <a:rPr lang="pt-PT" dirty="0"/>
              <a:t>Requirements gathering</a:t>
            </a:r>
          </a:p>
          <a:p>
            <a:r>
              <a:rPr lang="pt-PT" dirty="0"/>
              <a:t>Functional requirements</a:t>
            </a:r>
          </a:p>
          <a:p>
            <a:r>
              <a:rPr lang="pt-PT" dirty="0"/>
              <a:t>Non-functional requirements</a:t>
            </a:r>
          </a:p>
          <a:p>
            <a:r>
              <a:rPr lang="pt-PT" dirty="0"/>
              <a:t>System Architecture</a:t>
            </a:r>
          </a:p>
          <a:p>
            <a:r>
              <a:rPr lang="pt-PT" dirty="0"/>
              <a:t>Actors</a:t>
            </a:r>
          </a:p>
          <a:p>
            <a:r>
              <a:rPr lang="pt-PT" dirty="0"/>
              <a:t>Use cases</a:t>
            </a:r>
          </a:p>
          <a:p>
            <a:r>
              <a:rPr lang="pt-PT" dirty="0"/>
              <a:t>Mock-Up</a:t>
            </a:r>
          </a:p>
        </p:txBody>
      </p:sp>
    </p:spTree>
    <p:extLst>
      <p:ext uri="{BB962C8B-B14F-4D97-AF65-F5344CB8AC3E}">
        <p14:creationId xmlns:p14="http://schemas.microsoft.com/office/powerpoint/2010/main" val="23228457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71057-7BA3-4ACA-B83D-5334FC549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Dimensions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9776D-FA82-497A-95F2-37B51F88E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741,490 </a:t>
            </a:r>
            <a:r>
              <a:rPr lang="en-US" sz="2800" b="0" i="0" u="none" strike="noStrike" dirty="0">
                <a:solidFill>
                  <a:schemeClr val="tx1"/>
                </a:solidFill>
                <a:effectLst/>
              </a:rPr>
              <a:t>Users</a:t>
            </a:r>
            <a:endParaRPr lang="pt-PT" dirty="0">
              <a:cs typeface="Arial" panose="020B0604020202020204" pitchFamily="34" charset="0"/>
            </a:endParaRP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562,871 </a:t>
            </a:r>
            <a:r>
              <a:rPr lang="pt-PT" dirty="0">
                <a:cs typeface="Arial" panose="020B0604020202020204" pitchFamily="34" charset="0"/>
              </a:rPr>
              <a:t>Students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116,500 </a:t>
            </a:r>
            <a:r>
              <a:rPr lang="pt-PT" dirty="0">
                <a:cs typeface="Arial" panose="020B0604020202020204" pitchFamily="34" charset="0"/>
              </a:rPr>
              <a:t>Teachers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23,902 </a:t>
            </a:r>
            <a:r>
              <a:rPr lang="pt-PT" dirty="0">
                <a:latin typeface="+mj-lt"/>
                <a:cs typeface="Arial" panose="020B0604020202020204" pitchFamily="34" charset="0"/>
              </a:rPr>
              <a:t>Schools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220 </a:t>
            </a:r>
            <a:r>
              <a:rPr lang="pt-PT" dirty="0">
                <a:latin typeface="+mj-lt"/>
                <a:cs typeface="Arial" panose="020B0604020202020204" pitchFamily="34" charset="0"/>
              </a:rPr>
              <a:t>Base Models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2,838,385 </a:t>
            </a:r>
            <a:r>
              <a:rPr lang="pt-PT" dirty="0">
                <a:cs typeface="Arial" panose="020B0604020202020204" pitchFamily="34" charset="0"/>
              </a:rPr>
              <a:t>Games Generated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8,531,146 </a:t>
            </a:r>
            <a:r>
              <a:rPr lang="pt-PT" dirty="0">
                <a:cs typeface="Arial" panose="020B0604020202020204" pitchFamily="34" charset="0"/>
              </a:rPr>
              <a:t>Individual Questions Generated</a:t>
            </a:r>
          </a:p>
        </p:txBody>
      </p:sp>
    </p:spTree>
    <p:extLst>
      <p:ext uri="{BB962C8B-B14F-4D97-AF65-F5344CB8AC3E}">
        <p14:creationId xmlns:p14="http://schemas.microsoft.com/office/powerpoint/2010/main" val="5234554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g dolls with one painted">
            <a:extLst>
              <a:ext uri="{FF2B5EF4-FFF2-40B4-BE49-F238E27FC236}">
                <a16:creationId xmlns:a16="http://schemas.microsoft.com/office/drawing/2014/main" id="{48CD25AA-0AD2-44AC-9EE2-9771AA5D30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2000"/>
            <a:grayscl/>
          </a:blip>
          <a:srcRect t="25934" b="1092"/>
          <a:stretch/>
        </p:blipFill>
        <p:spPr>
          <a:xfrm>
            <a:off x="20" y="1"/>
            <a:ext cx="12191980" cy="5938683"/>
          </a:xfrm>
          <a:prstGeom prst="rect">
            <a:avLst/>
          </a:prstGeom>
          <a:effectLst>
            <a:reflection blurRad="38100" stA="55000" endPos="150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4863D7-D79E-4316-A1CD-9D66BE0CE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4464028"/>
            <a:ext cx="9144000" cy="1641490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sz="96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Personas</a:t>
            </a:r>
          </a:p>
        </p:txBody>
      </p:sp>
    </p:spTree>
    <p:extLst>
      <p:ext uri="{BB962C8B-B14F-4D97-AF65-F5344CB8AC3E}">
        <p14:creationId xmlns:p14="http://schemas.microsoft.com/office/powerpoint/2010/main" val="134141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55133-E7CC-4770-8F92-B2E97B24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Persona 1</a:t>
            </a: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116699A1-6F85-49E9-AC61-D52937A83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12099" y="752482"/>
            <a:ext cx="8022571" cy="4908196"/>
          </a:xfrm>
        </p:spPr>
      </p:pic>
    </p:spTree>
    <p:extLst>
      <p:ext uri="{BB962C8B-B14F-4D97-AF65-F5344CB8AC3E}">
        <p14:creationId xmlns:p14="http://schemas.microsoft.com/office/powerpoint/2010/main" val="27097856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55133-E7CC-4770-8F92-B2E97B24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sz="40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Persona 2</a:t>
            </a: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BE1AFE97-87B7-4B74-BC81-D0ED43F878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6277" y="449056"/>
            <a:ext cx="7930462" cy="5720756"/>
          </a:xfrm>
        </p:spPr>
      </p:pic>
    </p:spTree>
    <p:extLst>
      <p:ext uri="{BB962C8B-B14F-4D97-AF65-F5344CB8AC3E}">
        <p14:creationId xmlns:p14="http://schemas.microsoft.com/office/powerpoint/2010/main" val="2089969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D789E4-F59D-4547-86A1-BAB848054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Use Cases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330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0458-A0BC-47FE-BA1E-3F0005F0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1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440E2-1901-4626-A8A9-6DFBE846F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Add/Remove user roles.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1 - Go to the UTILIZADORES tab</a:t>
            </a:r>
          </a:p>
          <a:p>
            <a:pPr marL="457200" lvl="1" indent="0">
              <a:buNone/>
            </a:pPr>
            <a:r>
              <a:rPr lang="pt-PT" dirty="0"/>
              <a:t>Step 2 - Find the user whose role you want to change (by searching or  filtering, or otherwise) </a:t>
            </a:r>
          </a:p>
          <a:p>
            <a:pPr marL="457200" lvl="1" indent="0">
              <a:buNone/>
            </a:pPr>
            <a:r>
              <a:rPr lang="pt-PT" dirty="0"/>
              <a:t>Step 3 - Click the Ver Perfil button on that user’s row.</a:t>
            </a:r>
          </a:p>
          <a:p>
            <a:pPr marL="457200" lvl="1" indent="0">
              <a:buNone/>
            </a:pPr>
            <a:r>
              <a:rPr lang="pt-PT" dirty="0"/>
              <a:t>Step 4 - You’ll then be able to change that user’s role.</a:t>
            </a:r>
          </a:p>
        </p:txBody>
      </p:sp>
    </p:spTree>
    <p:extLst>
      <p:ext uri="{BB962C8B-B14F-4D97-AF65-F5344CB8AC3E}">
        <p14:creationId xmlns:p14="http://schemas.microsoft.com/office/powerpoint/2010/main" val="21476823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0458-A0BC-47FE-BA1E-3F0005F0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2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440E2-1901-4626-A8A9-6DFBE846F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Send a mass Email to a group of people.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1 - Go to the MAILING tab.</a:t>
            </a:r>
          </a:p>
          <a:p>
            <a:pPr marL="457200" lvl="1" indent="0">
              <a:buNone/>
            </a:pPr>
            <a:r>
              <a:rPr lang="pt-PT" dirty="0"/>
              <a:t>Step 2 - Choose a title and write an email message.</a:t>
            </a:r>
          </a:p>
          <a:p>
            <a:pPr marL="457200" lvl="1" indent="0">
              <a:buNone/>
            </a:pPr>
            <a:r>
              <a:rPr lang="pt-PT" dirty="0"/>
              <a:t>Step 3 - Select the sender.</a:t>
            </a:r>
          </a:p>
          <a:p>
            <a:pPr marL="457200" lvl="1" indent="0">
              <a:buNone/>
            </a:pPr>
            <a:r>
              <a:rPr lang="pt-PT" dirty="0"/>
              <a:t>Step 4 - Select who will receive it (other admins, teachers, students).</a:t>
            </a:r>
          </a:p>
          <a:p>
            <a:pPr marL="457200" lvl="1" indent="0">
              <a:buNone/>
            </a:pPr>
            <a:r>
              <a:rPr lang="pt-PT" dirty="0"/>
              <a:t>Step 5 - Press ENVIAR.</a:t>
            </a:r>
          </a:p>
        </p:txBody>
      </p:sp>
    </p:spTree>
    <p:extLst>
      <p:ext uri="{BB962C8B-B14F-4D97-AF65-F5344CB8AC3E}">
        <p14:creationId xmlns:p14="http://schemas.microsoft.com/office/powerpoint/2010/main" val="31234312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C594-DB91-4321-90CD-80F851BC8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3 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2F7A-3EE2-46EF-A983-8353834AA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pt-PT" dirty="0"/>
              <a:t>Assign a School to a competition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– Go to the COMPETIÇÕES tab.</a:t>
            </a:r>
          </a:p>
          <a:p>
            <a:pPr marL="457200" lvl="1" indent="0">
              <a:buNone/>
            </a:pPr>
            <a:r>
              <a:rPr lang="pt-PT" dirty="0"/>
              <a:t>Step 2 – Choose the INSCREVER ESCOLAS option.</a:t>
            </a:r>
          </a:p>
          <a:p>
            <a:pPr marL="457200" lvl="1" indent="0">
              <a:buNone/>
            </a:pPr>
            <a:r>
              <a:rPr lang="pt-PT" dirty="0"/>
              <a:t>Step 3 – Select the Competition.</a:t>
            </a:r>
          </a:p>
          <a:p>
            <a:pPr marL="457200" lvl="1" indent="0">
              <a:buNone/>
            </a:pPr>
            <a:r>
              <a:rPr lang="pt-PT" dirty="0"/>
              <a:t>Step 4 – Select the schools you want to sign up, by checkmarking them on the table.</a:t>
            </a:r>
          </a:p>
          <a:p>
            <a:pPr marL="457200" lvl="1" indent="0">
              <a:buNone/>
            </a:pPr>
            <a:r>
              <a:rPr lang="pt-PT" dirty="0"/>
              <a:t>Step 5 – Press the INSCREVER button</a:t>
            </a:r>
          </a:p>
        </p:txBody>
      </p:sp>
    </p:spTree>
    <p:extLst>
      <p:ext uri="{BB962C8B-B14F-4D97-AF65-F5344CB8AC3E}">
        <p14:creationId xmlns:p14="http://schemas.microsoft.com/office/powerpoint/2010/main" val="12207095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C594-DB91-4321-90CD-80F851BC8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4 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2F7A-3EE2-46EF-A983-8353834AA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pt-PT" dirty="0"/>
              <a:t>Check the results of a competition.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– Go to the COMPETIÇÕES tab.</a:t>
            </a:r>
          </a:p>
          <a:p>
            <a:pPr marL="457200" lvl="1" indent="0">
              <a:buNone/>
            </a:pPr>
            <a:r>
              <a:rPr lang="pt-PT" dirty="0"/>
              <a:t>Step 2 – Choose the LISTAR COMPETIÇÕES option.</a:t>
            </a:r>
          </a:p>
          <a:p>
            <a:pPr marL="457200" lvl="1" indent="0">
              <a:buNone/>
            </a:pPr>
            <a:r>
              <a:rPr lang="pt-PT" dirty="0"/>
              <a:t>Step 3 – Find the competition you want (by searching or otherwise)</a:t>
            </a:r>
          </a:p>
          <a:p>
            <a:pPr marL="457200" lvl="1" indent="0">
              <a:buNone/>
            </a:pPr>
            <a:r>
              <a:rPr lang="pt-PT" dirty="0"/>
              <a:t>Step 4 – Click the ‘VER MAIS’ button (+) on that competition’s row.</a:t>
            </a:r>
          </a:p>
          <a:p>
            <a:pPr marL="457200" lvl="1" indent="0">
              <a:buNone/>
            </a:pPr>
            <a:r>
              <a:rPr lang="pt-PT" dirty="0"/>
              <a:t>Step 5.1 – If the results aren’t generated yet, Click the ‘Gerar Resultados’ button to generate the results and view them.</a:t>
            </a:r>
          </a:p>
          <a:p>
            <a:pPr marL="457200" lvl="1" indent="0">
              <a:buNone/>
            </a:pPr>
            <a:r>
              <a:rPr lang="pt-PT" dirty="0"/>
              <a:t>Step 5.2 – If they are already generated, Click the ‘Ver Resultados’ button to view the results.</a:t>
            </a:r>
          </a:p>
        </p:txBody>
      </p:sp>
    </p:spTree>
    <p:extLst>
      <p:ext uri="{BB962C8B-B14F-4D97-AF65-F5344CB8AC3E}">
        <p14:creationId xmlns:p14="http://schemas.microsoft.com/office/powerpoint/2010/main" val="32052430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C594-DB91-4321-90CD-80F851BC8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5 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2F7A-3EE2-46EF-A983-8353834AA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Create a Training Game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– Go to the TREINOS tab.</a:t>
            </a:r>
          </a:p>
          <a:p>
            <a:pPr marL="457200" lvl="1" indent="0">
              <a:buNone/>
            </a:pPr>
            <a:r>
              <a:rPr lang="pt-PT" dirty="0"/>
              <a:t>Step 2 – Choose the CRIAR option.</a:t>
            </a:r>
          </a:p>
          <a:p>
            <a:pPr marL="457200" lvl="1" indent="0">
              <a:buNone/>
            </a:pPr>
            <a:r>
              <a:rPr lang="pt-PT" dirty="0"/>
              <a:t>Step 3 – Fill out the form specifying the model for the questions, and other important information.</a:t>
            </a:r>
          </a:p>
          <a:p>
            <a:pPr marL="457200" lvl="1" indent="0">
              <a:buNone/>
            </a:pPr>
            <a:r>
              <a:rPr lang="pt-PT" dirty="0"/>
              <a:t>Step 4 – Submit.</a:t>
            </a:r>
          </a:p>
          <a:p>
            <a:pPr marL="0" indent="0">
              <a:buNone/>
            </a:pPr>
            <a:r>
              <a:rPr lang="pt-PT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2249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7A1B2-EDCA-4D7C-800E-963897F93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04" y="942174"/>
            <a:ext cx="1151063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Context</a:t>
            </a:r>
            <a:br>
              <a:rPr lang="en-US" dirty="0"/>
            </a:br>
            <a:r>
              <a:rPr lang="en-US" dirty="0"/>
              <a:t> </a:t>
            </a:r>
            <a:r>
              <a:rPr lang="en-US" sz="2800" dirty="0"/>
              <a:t>What  previous works exist in this context?</a:t>
            </a:r>
            <a:br>
              <a:rPr lang="pt-PT" dirty="0"/>
            </a:b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26EBD-FFF9-48B1-ACF2-B4FAA52CB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8078" y="2161205"/>
            <a:ext cx="10233800" cy="4351338"/>
          </a:xfrm>
        </p:spPr>
        <p:txBody>
          <a:bodyPr/>
          <a:lstStyle/>
          <a:p>
            <a:r>
              <a:rPr lang="en-US" sz="2500" dirty="0"/>
              <a:t>Pmate BackOffice is a management platform for admins</a:t>
            </a:r>
            <a:endParaRPr lang="pt-PT" sz="2500" dirty="0"/>
          </a:p>
          <a:p>
            <a:r>
              <a:rPr lang="pt-PT" sz="2500" dirty="0"/>
              <a:t>An equivalent currently operational plataform already exists for this purpose</a:t>
            </a:r>
          </a:p>
          <a:p>
            <a:r>
              <a:rPr lang="pt-PT" sz="2500" dirty="0"/>
              <a:t>Existing platform is non-intuitive, the  technology  outdated (has barely received any changes in 20 years) and  contains many unused and not implemented features.</a:t>
            </a:r>
          </a:p>
          <a:p>
            <a:r>
              <a:rPr lang="pt-PT" sz="2500" dirty="0"/>
              <a:t>New Platform goals:</a:t>
            </a:r>
          </a:p>
          <a:p>
            <a:pPr lvl="1"/>
            <a:r>
              <a:rPr lang="pt-PT" dirty="0"/>
              <a:t>Cleaner and more appealing interface</a:t>
            </a:r>
          </a:p>
          <a:p>
            <a:pPr lvl="1"/>
            <a:r>
              <a:rPr lang="pt-PT" dirty="0"/>
              <a:t>Use of a more up-to-date framework - .Net Core MVC</a:t>
            </a:r>
          </a:p>
          <a:p>
            <a:pPr lvl="1"/>
            <a:r>
              <a:rPr lang="pt-PT" dirty="0"/>
              <a:t>Improvements on the database model (Migration to .Net Identity tables) </a:t>
            </a:r>
          </a:p>
          <a:p>
            <a:pPr lvl="1"/>
            <a:endParaRPr lang="pt-PT" dirty="0"/>
          </a:p>
          <a:p>
            <a:pPr lvl="1"/>
            <a:endParaRPr lang="pt-PT" dirty="0"/>
          </a:p>
          <a:p>
            <a:pPr lvl="1"/>
            <a:endParaRPr lang="pt-PT" dirty="0"/>
          </a:p>
          <a:p>
            <a:pPr lvl="1"/>
            <a:endParaRPr lang="pt-PT" dirty="0"/>
          </a:p>
          <a:p>
            <a:endParaRPr lang="pt-PT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778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clamation mark on a yellow background">
            <a:extLst>
              <a:ext uri="{FF2B5EF4-FFF2-40B4-BE49-F238E27FC236}">
                <a16:creationId xmlns:a16="http://schemas.microsoft.com/office/drawing/2014/main" id="{10E99418-CE84-4E5C-9CD8-769F741344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2000"/>
            <a:grayscl/>
          </a:blip>
          <a:srcRect t="35054"/>
          <a:stretch/>
        </p:blipFill>
        <p:spPr>
          <a:xfrm>
            <a:off x="20" y="1"/>
            <a:ext cx="12191980" cy="5938683"/>
          </a:xfrm>
          <a:prstGeom prst="rect">
            <a:avLst/>
          </a:prstGeom>
          <a:effectLst>
            <a:reflection blurRad="38100" stA="55000" endPos="150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B0522D-C29E-432F-9A0A-1BFEA2A57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4464028"/>
            <a:ext cx="9144000" cy="1641490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sz="96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Mock – Up </a:t>
            </a:r>
          </a:p>
        </p:txBody>
      </p:sp>
    </p:spTree>
    <p:extLst>
      <p:ext uri="{BB962C8B-B14F-4D97-AF65-F5344CB8AC3E}">
        <p14:creationId xmlns:p14="http://schemas.microsoft.com/office/powerpoint/2010/main" val="34623392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BEFCB-A52E-43E5-9F19-2038796D5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3598546"/>
            <a:ext cx="5806440" cy="2506972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72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Questions?</a:t>
            </a:r>
          </a:p>
        </p:txBody>
      </p:sp>
      <p:pic>
        <p:nvPicPr>
          <p:cNvPr id="8" name="Graphic 5" descr="Question mark">
            <a:extLst>
              <a:ext uri="{FF2B5EF4-FFF2-40B4-BE49-F238E27FC236}">
                <a16:creationId xmlns:a16="http://schemas.microsoft.com/office/drawing/2014/main" id="{A5284CAD-FACF-4FD8-B9D6-AF558DB7B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2864" y="810936"/>
            <a:ext cx="4608576" cy="46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791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DB3D584-20CE-45A2-9AF2-5CFC7DD6F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5980 w 12192000"/>
              <a:gd name="connsiteY0" fmla="*/ 643467 h 6858000"/>
              <a:gd name="connsiteX1" fmla="*/ 810509 w 12192000"/>
              <a:gd name="connsiteY1" fmla="*/ 748938 h 6858000"/>
              <a:gd name="connsiteX2" fmla="*/ 810509 w 12192000"/>
              <a:gd name="connsiteY2" fmla="*/ 5738739 h 6858000"/>
              <a:gd name="connsiteX3" fmla="*/ 915980 w 12192000"/>
              <a:gd name="connsiteY3" fmla="*/ 5844210 h 6858000"/>
              <a:gd name="connsiteX4" fmla="*/ 11269845 w 12192000"/>
              <a:gd name="connsiteY4" fmla="*/ 5844210 h 6858000"/>
              <a:gd name="connsiteX5" fmla="*/ 11375316 w 12192000"/>
              <a:gd name="connsiteY5" fmla="*/ 5738739 h 6858000"/>
              <a:gd name="connsiteX6" fmla="*/ 11375316 w 12192000"/>
              <a:gd name="connsiteY6" fmla="*/ 748938 h 6858000"/>
              <a:gd name="connsiteX7" fmla="*/ 11269845 w 12192000"/>
              <a:gd name="connsiteY7" fmla="*/ 643467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915980" y="643467"/>
                </a:moveTo>
                <a:cubicBezTo>
                  <a:pt x="857730" y="643467"/>
                  <a:pt x="810509" y="690688"/>
                  <a:pt x="810509" y="748938"/>
                </a:cubicBezTo>
                <a:lnTo>
                  <a:pt x="810509" y="5738739"/>
                </a:lnTo>
                <a:cubicBezTo>
                  <a:pt x="810509" y="5796989"/>
                  <a:pt x="857730" y="5844210"/>
                  <a:pt x="915980" y="5844210"/>
                </a:cubicBezTo>
                <a:lnTo>
                  <a:pt x="11269845" y="5844210"/>
                </a:lnTo>
                <a:cubicBezTo>
                  <a:pt x="11328095" y="5844210"/>
                  <a:pt x="11375316" y="5796989"/>
                  <a:pt x="11375316" y="5738739"/>
                </a:cubicBezTo>
                <a:lnTo>
                  <a:pt x="11375316" y="748938"/>
                </a:lnTo>
                <a:cubicBezTo>
                  <a:pt x="11375316" y="690688"/>
                  <a:pt x="11328095" y="643467"/>
                  <a:pt x="11269845" y="643467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A56972-44D6-40CE-9A7F-F0E520F5C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0912" y="1779453"/>
            <a:ext cx="9144000" cy="1838766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ctr"/>
            <a:r>
              <a:rPr lang="en-US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PMATE - BackOffice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5BCCE-687A-4BBC-9E35-559C03CAD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38642" y="2882077"/>
            <a:ext cx="514717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04247D94-65EC-4C34-A6D2-158A42FA0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509" y="5913433"/>
            <a:ext cx="10564807" cy="579695"/>
          </a:xfrm>
          <a:prstGeom prst="roundRect">
            <a:avLst>
              <a:gd name="adj" fmla="val 27721"/>
            </a:avLst>
          </a:prstGeom>
          <a:gradFill>
            <a:gsLst>
              <a:gs pos="0">
                <a:srgbClr val="1D6987">
                  <a:alpha val="30000"/>
                </a:srgbClr>
              </a:gs>
              <a:gs pos="100000">
                <a:srgbClr val="F2F2F2">
                  <a:alpha val="0"/>
                </a:srgbClr>
              </a:gs>
            </a:gsLst>
            <a:lin ang="5400000" scaled="0"/>
          </a:gradFill>
          <a:ln w="635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B91C6D3-ECA1-48D0-83F1-95D6D7A6E08F}"/>
              </a:ext>
            </a:extLst>
          </p:cNvPr>
          <p:cNvSpPr txBox="1">
            <a:spLocks/>
          </p:cNvSpPr>
          <p:nvPr/>
        </p:nvSpPr>
        <p:spPr>
          <a:xfrm>
            <a:off x="1614256" y="3157446"/>
            <a:ext cx="9144000" cy="183876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pc="-30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Elaboration Phase - End</a:t>
            </a:r>
            <a:endParaRPr lang="en-US" spc="-300" dirty="0">
              <a:solidFill>
                <a:schemeClr val="tx1">
                  <a:lumMod val="95000"/>
                </a:schemeClr>
              </a:soli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6528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46902-2164-4395-ACD1-EDB47C441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084"/>
            <a:ext cx="10515600" cy="1325563"/>
          </a:xfrm>
        </p:spPr>
        <p:txBody>
          <a:bodyPr/>
          <a:lstStyle/>
          <a:p>
            <a:r>
              <a:rPr lang="en-US" dirty="0"/>
              <a:t>Old Platform 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A58BD-4847-49AD-8BED-DE3E4F9C0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90647"/>
            <a:ext cx="10640499" cy="529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762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46902-2164-4395-ACD1-EDB47C441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084"/>
            <a:ext cx="10515600" cy="1325563"/>
          </a:xfrm>
        </p:spPr>
        <p:txBody>
          <a:bodyPr/>
          <a:lstStyle/>
          <a:p>
            <a:r>
              <a:rPr lang="en-US" dirty="0"/>
              <a:t>Old Platform 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A58BD-4847-49AD-8BED-DE3E4F9C0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90647"/>
            <a:ext cx="10640499" cy="52915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190C04-36D9-4438-A76B-C273A68CB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90647"/>
            <a:ext cx="10739225" cy="531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305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16B48-9E3E-4066-A945-9BC0CD7A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(SOA)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2D521-499E-4240-87C3-34F9BCBF8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competitions coming up implies the necessity  to create new tests</a:t>
            </a:r>
          </a:p>
          <a:p>
            <a:r>
              <a:rPr lang="en-US" dirty="0"/>
              <a:t>When new schools want to be part of Pmate, admins handle their registry</a:t>
            </a:r>
          </a:p>
          <a:p>
            <a:r>
              <a:rPr lang="en-US" dirty="0"/>
              <a:t>At any time, new training tests may be created for students to practice on the main Pmate website</a:t>
            </a:r>
          </a:p>
          <a:p>
            <a:r>
              <a:rPr lang="en-US" dirty="0"/>
              <a:t>During competitions, any problems/bugs that participants stumble upon are handled by admins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167960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E2788-85A5-4C91-B2C2-978016BE8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489" y="4464028"/>
            <a:ext cx="10665311" cy="164149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96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Requirements</a:t>
            </a:r>
          </a:p>
        </p:txBody>
      </p:sp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DE861D86-7D98-4C0C-AE7C-E29072F83B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82270" y="643464"/>
            <a:ext cx="2838179" cy="2838179"/>
          </a:xfrm>
          <a:prstGeom prst="rect">
            <a:avLst/>
          </a:prstGeom>
          <a:effectLst>
            <a:reflection blurRad="38100" stA="52000" endA="300" endPos="30000" dir="5400000" sy="-100000" algn="bl" rotWithShape="0"/>
            <a:softEdge rad="19050"/>
          </a:effectLst>
        </p:spPr>
      </p:pic>
    </p:spTree>
    <p:extLst>
      <p:ext uri="{BB962C8B-B14F-4D97-AF65-F5344CB8AC3E}">
        <p14:creationId xmlns:p14="http://schemas.microsoft.com/office/powerpoint/2010/main" val="4152371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8BFE1-D951-4C2C-BB22-C82AD9529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7168"/>
            <a:ext cx="10515600" cy="1325563"/>
          </a:xfrm>
        </p:spPr>
        <p:txBody>
          <a:bodyPr/>
          <a:lstStyle/>
          <a:p>
            <a:r>
              <a:rPr lang="en-US" dirty="0"/>
              <a:t>Requirements gathering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1AA55-167B-4F05-A5D1-C44454C25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2233998"/>
            <a:ext cx="10233800" cy="4351338"/>
          </a:xfrm>
        </p:spPr>
        <p:txBody>
          <a:bodyPr/>
          <a:lstStyle/>
          <a:p>
            <a:r>
              <a:rPr lang="en-US" dirty="0"/>
              <a:t>This platform is used only by a few group of people doing administrative work</a:t>
            </a:r>
          </a:p>
          <a:p>
            <a:r>
              <a:rPr lang="en-US" dirty="0"/>
              <a:t>Direct communication (via online meetings) with:</a:t>
            </a:r>
          </a:p>
          <a:p>
            <a:pPr lvl="1"/>
            <a:r>
              <a:rPr lang="en-US" dirty="0"/>
              <a:t>One of the people responsible for Pmate’s  Systems (Advisor of the project) </a:t>
            </a:r>
          </a:p>
          <a:p>
            <a:pPr lvl="1"/>
            <a:r>
              <a:rPr lang="en-US" dirty="0"/>
              <a:t>A user of the current Backoffice</a:t>
            </a:r>
          </a:p>
        </p:txBody>
      </p:sp>
    </p:spTree>
    <p:extLst>
      <p:ext uri="{BB962C8B-B14F-4D97-AF65-F5344CB8AC3E}">
        <p14:creationId xmlns:p14="http://schemas.microsoft.com/office/powerpoint/2010/main" val="4018307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0D56-D5C1-4BEA-BD18-6788B697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2E4B-FBE1-484C-BA42-615A0BBC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67" y="1985423"/>
            <a:ext cx="10438726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Database</a:t>
            </a:r>
          </a:p>
          <a:p>
            <a:pPr lvl="1"/>
            <a:r>
              <a:rPr lang="en-US" dirty="0"/>
              <a:t>Currently containing duplicated information due to the strategy used in the categorization of users (main table + individual table for each user-type)</a:t>
            </a:r>
          </a:p>
          <a:p>
            <a:pPr lvl="1"/>
            <a:r>
              <a:rPr lang="en-US" dirty="0"/>
              <a:t>Must be replaced by a strategy that depends on roles.</a:t>
            </a:r>
          </a:p>
          <a:p>
            <a:pPr lvl="1"/>
            <a:endParaRPr lang="pt-PT" b="1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Legal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user must have the possibility of deleting his account if he wishes to do so.</a:t>
            </a:r>
            <a:endParaRPr lang="en-US" sz="2400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7A4F75-ECB3-4718-BC89-FD2658EF6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08" y="1784410"/>
            <a:ext cx="721759" cy="7217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A41862-6912-421E-92B8-6046447C8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08" y="3783328"/>
            <a:ext cx="755527" cy="75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9159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469</TotalTime>
  <Words>1081</Words>
  <Application>Microsoft Office PowerPoint</Application>
  <PresentationFormat>Widescreen</PresentationFormat>
  <Paragraphs>148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Corbel</vt:lpstr>
      <vt:lpstr>Wingdings</vt:lpstr>
      <vt:lpstr>Depth</vt:lpstr>
      <vt:lpstr>PMATE BackOffice </vt:lpstr>
      <vt:lpstr>Index</vt:lpstr>
      <vt:lpstr>Context  What  previous works exist in this context? </vt:lpstr>
      <vt:lpstr>Old Platform </vt:lpstr>
      <vt:lpstr>Old Platform </vt:lpstr>
      <vt:lpstr>State of the Art (SOA)</vt:lpstr>
      <vt:lpstr>Requirements</vt:lpstr>
      <vt:lpstr>Requirements gathering</vt:lpstr>
      <vt:lpstr>Functional Requirements</vt:lpstr>
      <vt:lpstr>Functional Requirements</vt:lpstr>
      <vt:lpstr>Functional Requirements</vt:lpstr>
      <vt:lpstr>Functional Requirements</vt:lpstr>
      <vt:lpstr>Functional Requirements</vt:lpstr>
      <vt:lpstr>Non-Functional Requirements</vt:lpstr>
      <vt:lpstr>Non-Functional Requirements</vt:lpstr>
      <vt:lpstr>Non-Functional Requirements</vt:lpstr>
      <vt:lpstr>System Architecture </vt:lpstr>
      <vt:lpstr>Deployment Diagram</vt:lpstr>
      <vt:lpstr>Database Diagram</vt:lpstr>
      <vt:lpstr>Database Dimensions</vt:lpstr>
      <vt:lpstr>Personas</vt:lpstr>
      <vt:lpstr>Persona 1</vt:lpstr>
      <vt:lpstr>Persona 2</vt:lpstr>
      <vt:lpstr>Use Cases</vt:lpstr>
      <vt:lpstr>Use Case 1</vt:lpstr>
      <vt:lpstr>Use Case 2</vt:lpstr>
      <vt:lpstr>Use Case 3 </vt:lpstr>
      <vt:lpstr>Use Case 4 </vt:lpstr>
      <vt:lpstr>Use Case 5 </vt:lpstr>
      <vt:lpstr>Mock – Up </vt:lpstr>
      <vt:lpstr>Questions?</vt:lpstr>
      <vt:lpstr>PMATE - BackOffice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PMATE BackOffice</dc:title>
  <dc:creator>fabio carmelino</dc:creator>
  <cp:lastModifiedBy>Luis Pereira</cp:lastModifiedBy>
  <cp:revision>43</cp:revision>
  <dcterms:created xsi:type="dcterms:W3CDTF">2021-04-09T12:46:18Z</dcterms:created>
  <dcterms:modified xsi:type="dcterms:W3CDTF">2021-04-12T15:09:12Z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